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99" r:id="rId3"/>
    <p:sldId id="300" r:id="rId4"/>
    <p:sldId id="303" r:id="rId5"/>
    <p:sldId id="288" r:id="rId6"/>
    <p:sldId id="298" r:id="rId7"/>
    <p:sldId id="273" r:id="rId8"/>
    <p:sldId id="293" r:id="rId9"/>
    <p:sldId id="294" r:id="rId10"/>
    <p:sldId id="296" r:id="rId11"/>
    <p:sldId id="297" r:id="rId12"/>
    <p:sldId id="305" r:id="rId13"/>
    <p:sldId id="295" r:id="rId14"/>
    <p:sldId id="302" r:id="rId15"/>
    <p:sldId id="304" r:id="rId1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6" autoAdjust="0"/>
    <p:restoredTop sz="94660"/>
  </p:normalViewPr>
  <p:slideViewPr>
    <p:cSldViewPr>
      <p:cViewPr varScale="1">
        <p:scale>
          <a:sx n="64" d="100"/>
          <a:sy n="64" d="100"/>
        </p:scale>
        <p:origin x="13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71CF-8C4C-49C3-8D13-A7C65DCA766B}" type="datetimeFigureOut">
              <a:rPr lang="nb-NO" smtClean="0"/>
              <a:t>06.03.2018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08CA4-588B-4BAD-8F79-974257D25B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24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08CA4-588B-4BAD-8F79-974257D25B0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94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Alt Başlık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3200400" cy="400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tr-TR" sz="1800" b="1" kern="1200" dirty="0">
                <a:solidFill>
                  <a:schemeClr val="bg1">
                    <a:lumMod val="65000"/>
                  </a:schemeClr>
                </a:solidFill>
                <a:latin typeface="Swis721 Cn BT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FEE2ED-9606-44D7-B24D-AACD281951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Dikdörtgen"/>
          <p:cNvSpPr/>
          <p:nvPr userDrawn="1"/>
        </p:nvSpPr>
        <p:spPr>
          <a:xfrm>
            <a:off x="5364088" y="6400355"/>
            <a:ext cx="2016224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 Slayt Numarası Yer Tutucusu"/>
          <p:cNvSpPr txBox="1">
            <a:spLocks/>
          </p:cNvSpPr>
          <p:nvPr userDrawn="1"/>
        </p:nvSpPr>
        <p:spPr>
          <a:xfrm>
            <a:off x="6088760" y="6392396"/>
            <a:ext cx="571472" cy="222273"/>
          </a:xfrm>
          <a:prstGeom prst="rect">
            <a:avLst/>
          </a:prstGeom>
        </p:spPr>
        <p:txBody>
          <a:bodyPr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10E488-0956-4C15-BCCC-00AA9E3285ED}" type="slidenum">
              <a:rPr lang="tr-TR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Swis721 Cn BT" pitchFamily="34" charset="0"/>
              </a:rPr>
              <a:t> </a:t>
            </a:r>
          </a:p>
        </p:txBody>
      </p:sp>
      <p:pic>
        <p:nvPicPr>
          <p:cNvPr id="9" name="Picture 2" descr="D:\Logos\yph_en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70" y="6392396"/>
            <a:ext cx="932095" cy="2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ytug.pirimoglu\Desktop\YGHH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400936"/>
            <a:ext cx="792088" cy="21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8 Dikdörtgen"/>
          <p:cNvSpPr/>
          <p:nvPr userDrawn="1"/>
        </p:nvSpPr>
        <p:spPr>
          <a:xfrm>
            <a:off x="2216664" y="6400355"/>
            <a:ext cx="3651479" cy="21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14329"/>
            <a:ext cx="1320697" cy="342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F51D2C8B-E658-4AA5-B602-D0674C7B6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565"/>
          <a:stretch/>
        </p:blipFill>
        <p:spPr>
          <a:xfrm>
            <a:off x="0" y="-1"/>
            <a:ext cx="9149179" cy="612207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259772" y="228600"/>
            <a:ext cx="80391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OSLO</a:t>
            </a:r>
          </a:p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TRUCK VISITING INFO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8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14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286277" y="653534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Delivery of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RTG Crane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442037" y="1371602"/>
            <a:ext cx="3831025" cy="4579918"/>
            <a:chOff x="228600" y="533400"/>
            <a:chExt cx="4114800" cy="5562600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859EDD0A-FE9B-4C9E-BE12-ABF5CCC96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4400" y="-152400"/>
              <a:ext cx="2743200" cy="4114800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5007C53E-AED1-4287-8B0A-C22626337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4400" y="2667000"/>
              <a:ext cx="2743200" cy="4114800"/>
            </a:xfrm>
            <a:prstGeom prst="rect">
              <a:avLst/>
            </a:prstGeom>
          </p:spPr>
        </p:pic>
      </p:grpSp>
      <p:grpSp>
        <p:nvGrpSpPr>
          <p:cNvPr id="21" name="Grup 20"/>
          <p:cNvGrpSpPr/>
          <p:nvPr/>
        </p:nvGrpSpPr>
        <p:grpSpPr>
          <a:xfrm>
            <a:off x="4342367" y="2277424"/>
            <a:ext cx="788669" cy="3199384"/>
            <a:chOff x="4393798" y="2277424"/>
            <a:chExt cx="851704" cy="3199384"/>
          </a:xfrm>
        </p:grpSpPr>
        <p:sp>
          <p:nvSpPr>
            <p:cNvPr id="22" name="Down Arrow 4">
              <a:extLst>
                <a:ext uri="{FF2B5EF4-FFF2-40B4-BE49-F238E27FC236}">
                  <a16:creationId xmlns:a16="http://schemas.microsoft.com/office/drawing/2014/main" id="{E06187CB-B33B-49FD-81E9-07416117B595}"/>
                </a:ext>
              </a:extLst>
            </p:cNvPr>
            <p:cNvSpPr/>
            <p:nvPr/>
          </p:nvSpPr>
          <p:spPr>
            <a:xfrm rot="5400000">
              <a:off x="4608322" y="4839628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3" name="Down Arrow 4">
              <a:extLst>
                <a:ext uri="{FF2B5EF4-FFF2-40B4-BE49-F238E27FC236}">
                  <a16:creationId xmlns:a16="http://schemas.microsoft.com/office/drawing/2014/main" id="{9D9D06AC-F959-470E-B952-03D25B496C89}"/>
                </a:ext>
              </a:extLst>
            </p:cNvPr>
            <p:cNvSpPr/>
            <p:nvPr/>
          </p:nvSpPr>
          <p:spPr>
            <a:xfrm rot="5400000">
              <a:off x="4608322" y="4077628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4" name="Down Arrow 4">
              <a:extLst>
                <a:ext uri="{FF2B5EF4-FFF2-40B4-BE49-F238E27FC236}">
                  <a16:creationId xmlns:a16="http://schemas.microsoft.com/office/drawing/2014/main" id="{3921A37A-2AA7-45FC-9837-2ECDC6763BCC}"/>
                </a:ext>
              </a:extLst>
            </p:cNvPr>
            <p:cNvSpPr/>
            <p:nvPr/>
          </p:nvSpPr>
          <p:spPr>
            <a:xfrm rot="5400000">
              <a:off x="4608322" y="2062900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5240556" y="2096337"/>
            <a:ext cx="3606961" cy="3330725"/>
            <a:chOff x="5295900" y="2096337"/>
            <a:chExt cx="3606961" cy="3330725"/>
          </a:xfrm>
        </p:grpSpPr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AE74D466-FBBF-4198-AAC1-024E641E3BC4}"/>
                </a:ext>
              </a:extLst>
            </p:cNvPr>
            <p:cNvSpPr txBox="1"/>
            <p:nvPr/>
          </p:nvSpPr>
          <p:spPr>
            <a:xfrm>
              <a:off x="5295900" y="2096337"/>
              <a:ext cx="36069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Never cross RTG lane without enough space towards RTG to avoid dangerous situations.</a:t>
              </a:r>
            </a:p>
          </p:txBody>
        </p: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AE74D466-FBBF-4198-AAC1-024E641E3BC4}"/>
                </a:ext>
              </a:extLst>
            </p:cNvPr>
            <p:cNvSpPr txBox="1"/>
            <p:nvPr/>
          </p:nvSpPr>
          <p:spPr>
            <a:xfrm>
              <a:off x="5295900" y="4341897"/>
              <a:ext cx="36069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Always stop for Yilport Equipment</a:t>
              </a:r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AE74D466-FBBF-4198-AAC1-024E641E3BC4}"/>
                </a:ext>
              </a:extLst>
            </p:cNvPr>
            <p:cNvSpPr txBox="1"/>
            <p:nvPr/>
          </p:nvSpPr>
          <p:spPr>
            <a:xfrm>
              <a:off x="5295900" y="5103897"/>
              <a:ext cx="36069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passing under elevated container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42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8" name="1 Alt Başlık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5072098" cy="400056"/>
          </a:xfrm>
        </p:spPr>
        <p:txBody>
          <a:bodyPr>
            <a:normAutofit/>
          </a:bodyPr>
          <a:lstStyle/>
          <a:p>
            <a:endParaRPr lang="tr-TR" sz="1300" dirty="0">
              <a:latin typeface="Helvetica" pitchFamily="34" charset="0"/>
            </a:endParaRPr>
          </a:p>
          <a:p>
            <a:endParaRPr lang="tr-TR" sz="1300" dirty="0">
              <a:latin typeface="Helvetica" pitchFamily="34" charset="0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442037" y="1371601"/>
            <a:ext cx="3831026" cy="4579920"/>
            <a:chOff x="324572" y="381000"/>
            <a:chExt cx="4291798" cy="5638801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C56FA0DB-026E-4E01-9B00-453E7DB0C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36971" y="-431399"/>
              <a:ext cx="2667000" cy="4291798"/>
            </a:xfrm>
            <a:prstGeom prst="rect">
              <a:avLst/>
            </a:prstGeom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9940A3DC-5428-4173-8668-9F3FC6D23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72" y="3124200"/>
              <a:ext cx="4291798" cy="2895601"/>
            </a:xfrm>
            <a:prstGeom prst="rect">
              <a:avLst/>
            </a:prstGeom>
          </p:spPr>
        </p:pic>
      </p:grpSp>
      <p:sp>
        <p:nvSpPr>
          <p:cNvPr id="20" name="&quot;Not Allowed&quot; Symbol 4">
            <a:extLst>
              <a:ext uri="{FF2B5EF4-FFF2-40B4-BE49-F238E27FC236}">
                <a16:creationId xmlns:a16="http://schemas.microsoft.com/office/drawing/2014/main" id="{2F99C47E-C78C-4429-A687-4C4B97A031E6}"/>
              </a:ext>
            </a:extLst>
          </p:cNvPr>
          <p:cNvSpPr/>
          <p:nvPr/>
        </p:nvSpPr>
        <p:spPr>
          <a:xfrm>
            <a:off x="1676400" y="1921290"/>
            <a:ext cx="1219200" cy="10668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Down Arrow 4">
            <a:extLst>
              <a:ext uri="{FF2B5EF4-FFF2-40B4-BE49-F238E27FC236}">
                <a16:creationId xmlns:a16="http://schemas.microsoft.com/office/drawing/2014/main" id="{E06187CB-B33B-49FD-81E9-07416117B595}"/>
              </a:ext>
            </a:extLst>
          </p:cNvPr>
          <p:cNvSpPr/>
          <p:nvPr/>
        </p:nvSpPr>
        <p:spPr>
          <a:xfrm rot="5400000">
            <a:off x="4525374" y="4871146"/>
            <a:ext cx="422656" cy="788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Down Arrow 4">
            <a:extLst>
              <a:ext uri="{FF2B5EF4-FFF2-40B4-BE49-F238E27FC236}">
                <a16:creationId xmlns:a16="http://schemas.microsoft.com/office/drawing/2014/main" id="{9D9D06AC-F959-470E-B952-03D25B496C89}"/>
              </a:ext>
            </a:extLst>
          </p:cNvPr>
          <p:cNvSpPr/>
          <p:nvPr/>
        </p:nvSpPr>
        <p:spPr>
          <a:xfrm rot="5400000">
            <a:off x="4525374" y="4109146"/>
            <a:ext cx="422656" cy="788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3921A37A-2AA7-45FC-9837-2ECDC6763BCC}"/>
              </a:ext>
            </a:extLst>
          </p:cNvPr>
          <p:cNvSpPr/>
          <p:nvPr/>
        </p:nvSpPr>
        <p:spPr>
          <a:xfrm rot="5400000">
            <a:off x="4525374" y="2384647"/>
            <a:ext cx="422656" cy="788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7" name="Down Arrow 4">
            <a:extLst>
              <a:ext uri="{FF2B5EF4-FFF2-40B4-BE49-F238E27FC236}">
                <a16:creationId xmlns:a16="http://schemas.microsoft.com/office/drawing/2014/main" id="{3921A37A-2AA7-45FC-9837-2ECDC6763BCC}"/>
              </a:ext>
            </a:extLst>
          </p:cNvPr>
          <p:cNvSpPr/>
          <p:nvPr/>
        </p:nvSpPr>
        <p:spPr>
          <a:xfrm rot="5400000">
            <a:off x="4525374" y="1630247"/>
            <a:ext cx="422656" cy="78866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/>
          <p:nvPr/>
        </p:nvSpPr>
        <p:spPr>
          <a:xfrm>
            <a:off x="286277" y="653534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Delivery of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RTG Crane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up 36"/>
          <p:cNvGrpSpPr/>
          <p:nvPr/>
        </p:nvGrpSpPr>
        <p:grpSpPr>
          <a:xfrm>
            <a:off x="5240556" y="1858977"/>
            <a:ext cx="3216718" cy="3739532"/>
            <a:chOff x="5572132" y="1858977"/>
            <a:chExt cx="3216718" cy="3739532"/>
          </a:xfrm>
        </p:grpSpPr>
        <p:sp>
          <p:nvSpPr>
            <p:cNvPr id="38" name="TextBox 1">
              <a:extLst>
                <a:ext uri="{FF2B5EF4-FFF2-40B4-BE49-F238E27FC236}">
                  <a16:creationId xmlns:a16="http://schemas.microsoft.com/office/drawing/2014/main" id="{785695ED-D46F-4779-9666-CDE477458F66}"/>
                </a:ext>
              </a:extLst>
            </p:cNvPr>
            <p:cNvSpPr txBox="1"/>
            <p:nvPr/>
          </p:nvSpPr>
          <p:spPr>
            <a:xfrm>
              <a:off x="5572132" y="1858977"/>
              <a:ext cx="31767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Don`t go under RTG crane!</a:t>
              </a:r>
            </a:p>
          </p:txBody>
        </p:sp>
        <p:sp>
          <p:nvSpPr>
            <p:cNvPr id="39" name="TextBox 1">
              <a:extLst>
                <a:ext uri="{FF2B5EF4-FFF2-40B4-BE49-F238E27FC236}">
                  <a16:creationId xmlns:a16="http://schemas.microsoft.com/office/drawing/2014/main" id="{785695ED-D46F-4779-9666-CDE477458F66}"/>
                </a:ext>
              </a:extLst>
            </p:cNvPr>
            <p:cNvSpPr txBox="1"/>
            <p:nvPr/>
          </p:nvSpPr>
          <p:spPr>
            <a:xfrm>
              <a:off x="5585449" y="2501982"/>
              <a:ext cx="31767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entrance inside RTG stack without permission </a:t>
              </a:r>
            </a:p>
          </p:txBody>
        </p:sp>
        <p:sp>
          <p:nvSpPr>
            <p:cNvPr id="40" name="TextBox 1">
              <a:extLst>
                <a:ext uri="{FF2B5EF4-FFF2-40B4-BE49-F238E27FC236}">
                  <a16:creationId xmlns:a16="http://schemas.microsoft.com/office/drawing/2014/main" id="{785695ED-D46F-4779-9666-CDE477458F66}"/>
                </a:ext>
              </a:extLst>
            </p:cNvPr>
            <p:cNvSpPr txBox="1"/>
            <p:nvPr/>
          </p:nvSpPr>
          <p:spPr>
            <a:xfrm>
              <a:off x="5612082" y="4341897"/>
              <a:ext cx="31767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Never stand in RTG lane</a:t>
              </a:r>
            </a:p>
          </p:txBody>
        </p:sp>
        <p:sp>
          <p:nvSpPr>
            <p:cNvPr id="41" name="TextBox 1">
              <a:extLst>
                <a:ext uri="{FF2B5EF4-FFF2-40B4-BE49-F238E27FC236}">
                  <a16:creationId xmlns:a16="http://schemas.microsoft.com/office/drawing/2014/main" id="{785695ED-D46F-4779-9666-CDE477458F66}"/>
                </a:ext>
              </a:extLst>
            </p:cNvPr>
            <p:cNvSpPr txBox="1"/>
            <p:nvPr/>
          </p:nvSpPr>
          <p:spPr>
            <a:xfrm>
              <a:off x="5612082" y="5044511"/>
              <a:ext cx="31767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passing RTG lane, keep at least 5 meter distance from crane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83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8" name="1 Alt Başlık"/>
          <p:cNvSpPr>
            <a:spLocks noGrp="1"/>
          </p:cNvSpPr>
          <p:nvPr>
            <p:ph type="subTitle" idx="1"/>
          </p:nvPr>
        </p:nvSpPr>
        <p:spPr>
          <a:xfrm>
            <a:off x="500034" y="2293264"/>
            <a:ext cx="5072098" cy="400056"/>
          </a:xfrm>
        </p:spPr>
        <p:txBody>
          <a:bodyPr>
            <a:normAutofit/>
          </a:bodyPr>
          <a:lstStyle/>
          <a:p>
            <a:endParaRPr lang="tr-TR" sz="1300" dirty="0">
              <a:latin typeface="Helvetica" pitchFamily="34" charset="0"/>
            </a:endParaRPr>
          </a:p>
          <a:p>
            <a:endParaRPr lang="tr-TR" sz="1300" dirty="0">
              <a:latin typeface="Helvetic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695ED-D46F-4779-9666-CDE477458F66}"/>
              </a:ext>
            </a:extLst>
          </p:cNvPr>
          <p:cNvSpPr txBox="1"/>
          <p:nvPr/>
        </p:nvSpPr>
        <p:spPr>
          <a:xfrm>
            <a:off x="5257800" y="2514412"/>
            <a:ext cx="3329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truck drivers must be accompanied by an experianced driver before he/she enters the terminal alone </a:t>
            </a: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Passengers are not allowed, must be dropped of at the gate</a:t>
            </a: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286277" y="653534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Delivery of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RTG Crane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E5AAF22-003E-486D-8C49-274F88DBA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7" y="2188508"/>
            <a:ext cx="3831026" cy="2590800"/>
          </a:xfrm>
          <a:prstGeom prst="rect">
            <a:avLst/>
          </a:prstGeom>
        </p:spPr>
      </p:pic>
      <p:grpSp>
        <p:nvGrpSpPr>
          <p:cNvPr id="4" name="Grup 3"/>
          <p:cNvGrpSpPr/>
          <p:nvPr/>
        </p:nvGrpSpPr>
        <p:grpSpPr>
          <a:xfrm>
            <a:off x="4342367" y="2647884"/>
            <a:ext cx="788669" cy="1527163"/>
            <a:chOff x="4342367" y="2352685"/>
            <a:chExt cx="788669" cy="1527163"/>
          </a:xfrm>
        </p:grpSpPr>
        <p:sp>
          <p:nvSpPr>
            <p:cNvPr id="14" name="Down Arrow 4">
              <a:extLst>
                <a:ext uri="{FF2B5EF4-FFF2-40B4-BE49-F238E27FC236}">
                  <a16:creationId xmlns:a16="http://schemas.microsoft.com/office/drawing/2014/main" id="{3921A37A-2AA7-45FC-9837-2ECDC6763BCC}"/>
                </a:ext>
              </a:extLst>
            </p:cNvPr>
            <p:cNvSpPr/>
            <p:nvPr/>
          </p:nvSpPr>
          <p:spPr>
            <a:xfrm rot="5400000">
              <a:off x="4525374" y="3274185"/>
              <a:ext cx="422656" cy="78866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6" name="Down Arrow 4">
              <a:extLst>
                <a:ext uri="{FF2B5EF4-FFF2-40B4-BE49-F238E27FC236}">
                  <a16:creationId xmlns:a16="http://schemas.microsoft.com/office/drawing/2014/main" id="{3921A37A-2AA7-45FC-9837-2ECDC6763BCC}"/>
                </a:ext>
              </a:extLst>
            </p:cNvPr>
            <p:cNvSpPr/>
            <p:nvPr/>
          </p:nvSpPr>
          <p:spPr>
            <a:xfrm rot="5400000">
              <a:off x="4525374" y="2169678"/>
              <a:ext cx="422656" cy="788669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373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1524000" y="838200"/>
            <a:ext cx="6019800" cy="5240094"/>
            <a:chOff x="1295399" y="481220"/>
            <a:chExt cx="6362700" cy="55385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62DE1F-04B0-4E6F-8220-05FF17AFB3E2}"/>
                </a:ext>
              </a:extLst>
            </p:cNvPr>
            <p:cNvSpPr txBox="1"/>
            <p:nvPr/>
          </p:nvSpPr>
          <p:spPr>
            <a:xfrm>
              <a:off x="1395845" y="3487840"/>
              <a:ext cx="2947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b="1" dirty="0">
                  <a:highlight>
                    <a:srgbClr val="FFFF00"/>
                  </a:highlight>
                </a:rPr>
                <a:t>Direction</a:t>
              </a:r>
              <a:endParaRPr lang="en-GB" sz="1600" b="1" dirty="0">
                <a:highlight>
                  <a:srgbClr val="FFFF00"/>
                </a:highlight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EDE445-82EF-42CD-927F-0246F0CD3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700" y="541121"/>
              <a:ext cx="3200399" cy="28869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E89480-0709-4942-B1C2-4A6D16098D7B}"/>
                </a:ext>
              </a:extLst>
            </p:cNvPr>
            <p:cNvSpPr txBox="1"/>
            <p:nvPr/>
          </p:nvSpPr>
          <p:spPr>
            <a:xfrm>
              <a:off x="4393620" y="481220"/>
              <a:ext cx="1126120" cy="45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highlight>
                    <a:srgbClr val="FFFF00"/>
                  </a:highlight>
                </a:rPr>
                <a:t>Down</a:t>
              </a:r>
              <a:endParaRPr lang="en-GB" b="1" dirty="0">
                <a:highlight>
                  <a:srgbClr val="FFFF00"/>
                </a:highlight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4C80B95-CB74-4D15-B6DB-139740B79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90241" y="452860"/>
              <a:ext cx="2886919" cy="304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B7E99E-B26A-49A1-8944-E030B63A9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61128" y="3122829"/>
              <a:ext cx="2599480" cy="319446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8F68B3-A046-4597-B3B7-B7A074383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30001" y="3192101"/>
              <a:ext cx="2599480" cy="305591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CD85C4-DBE6-40C7-A13F-205211AD1012}"/>
                </a:ext>
              </a:extLst>
            </p:cNvPr>
            <p:cNvSpPr txBox="1"/>
            <p:nvPr/>
          </p:nvSpPr>
          <p:spPr>
            <a:xfrm>
              <a:off x="4381499" y="3387484"/>
              <a:ext cx="121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>
                  <a:highlight>
                    <a:srgbClr val="FFFF00"/>
                  </a:highlight>
                </a:rPr>
                <a:t>Job Done</a:t>
              </a:r>
              <a:endParaRPr lang="en-GB" b="1" dirty="0">
                <a:highlight>
                  <a:srgbClr val="FFFF00"/>
                </a:highlight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A69C35-165D-4D45-96D0-C45951A52467}"/>
                </a:ext>
              </a:extLst>
            </p:cNvPr>
            <p:cNvSpPr/>
            <p:nvPr/>
          </p:nvSpPr>
          <p:spPr>
            <a:xfrm rot="10800000" flipV="1">
              <a:off x="1295399" y="488148"/>
              <a:ext cx="31563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b-NO" b="1" dirty="0">
                  <a:highlight>
                    <a:srgbClr val="FFFF00"/>
                  </a:highlight>
                </a:rPr>
                <a:t>Up</a:t>
              </a:r>
              <a:endParaRPr lang="en-GB" b="1" dirty="0">
                <a:highlight>
                  <a:srgbClr val="FFFF00"/>
                </a:highligh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2A7ED9-4A77-4CA3-87F3-34764B54E5C3}"/>
                </a:ext>
              </a:extLst>
            </p:cNvPr>
            <p:cNvSpPr/>
            <p:nvPr/>
          </p:nvSpPr>
          <p:spPr>
            <a:xfrm rot="10800000" flipV="1">
              <a:off x="1301337" y="3380556"/>
              <a:ext cx="33087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b-NO" b="1" dirty="0">
                  <a:highlight>
                    <a:srgbClr val="FFFF00"/>
                  </a:highlight>
                </a:rPr>
                <a:t>Direction</a:t>
              </a:r>
              <a:endParaRPr lang="en-GB" b="1" dirty="0">
                <a:highlight>
                  <a:srgbClr val="FFFF00"/>
                </a:highlight>
              </a:endParaRPr>
            </a:p>
          </p:txBody>
        </p:sp>
      </p:grpSp>
      <p:sp>
        <p:nvSpPr>
          <p:cNvPr id="17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/>
          <p:nvPr/>
        </p:nvSpPr>
        <p:spPr>
          <a:xfrm>
            <a:off x="286277" y="653534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9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E9C7A-91B1-4340-917A-24EB290C5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4" y="4070350"/>
            <a:ext cx="5837266" cy="20066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170B8E-486F-4F72-8A20-6B99262220EC}"/>
              </a:ext>
            </a:extLst>
          </p:cNvPr>
          <p:cNvCxnSpPr>
            <a:cxnSpLocks/>
          </p:cNvCxnSpPr>
          <p:nvPr/>
        </p:nvCxnSpPr>
        <p:spPr>
          <a:xfrm>
            <a:off x="4819650" y="3886216"/>
            <a:ext cx="266700" cy="7413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311EF71-1871-4B51-B997-90A5DE0582B9}"/>
              </a:ext>
            </a:extLst>
          </p:cNvPr>
          <p:cNvSpPr/>
          <p:nvPr/>
        </p:nvSpPr>
        <p:spPr>
          <a:xfrm>
            <a:off x="4953000" y="4724400"/>
            <a:ext cx="381000" cy="61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286277" y="653534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Terminal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Transporters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54EBA6C-98FF-4545-8F48-753751408B36}"/>
              </a:ext>
            </a:extLst>
          </p:cNvPr>
          <p:cNvSpPr txBox="1"/>
          <p:nvPr/>
        </p:nvSpPr>
        <p:spPr>
          <a:xfrm>
            <a:off x="500034" y="1114412"/>
            <a:ext cx="788196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unit number is correct and matches the ticket from the gate in stage.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unit has no un-noted damages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seal number on the unit is correct according to documentation (for import units)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overall height/ widht is within the outbound portal limitations (Same as inbound portal).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unit is placed and secured properly on chassis.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any deviation from the check list above, contact the gate clerks and report the issue </a:t>
            </a:r>
            <a:r>
              <a:rPr lang="nb-NO" sz="1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exiting the terminal.  </a:t>
            </a: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6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6F4A08-05BD-41E9-96FF-9B3E9684052C}"/>
              </a:ext>
            </a:extLst>
          </p:cNvPr>
          <p:cNvSpPr txBox="1"/>
          <p:nvPr/>
        </p:nvSpPr>
        <p:spPr>
          <a:xfrm>
            <a:off x="441434" y="813238"/>
            <a:ext cx="82296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You see any accidents.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You see staff or transporters acting in violation of Yilport Oslo’s safety/security guidelines.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Suspicious activity that deviates from normal conduct/operations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b-NO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b-NO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Failure to comply with Yilport Oslos safety/security instructions may result in temporary or in worst case permanent denial of access to the terminal. </a:t>
            </a:r>
          </a:p>
          <a:p>
            <a:pPr algn="ctr"/>
            <a:endParaRPr lang="nb-NO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86277" y="653534"/>
            <a:ext cx="803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YILPORT STAFF IMMEDIATELY IF :</a:t>
            </a:r>
            <a:endParaRPr lang="es-E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5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DB9BC-4187-4652-84A3-7FA3AB62B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14269"/>
            <a:ext cx="4625720" cy="3990362"/>
          </a:xfrm>
          <a:prstGeom prst="rect">
            <a:avLst/>
          </a:prstGeom>
        </p:spPr>
      </p:pic>
      <p:sp>
        <p:nvSpPr>
          <p:cNvPr id="4" name="Arrow: Up-Down 3">
            <a:extLst>
              <a:ext uri="{FF2B5EF4-FFF2-40B4-BE49-F238E27FC236}">
                <a16:creationId xmlns:a16="http://schemas.microsoft.com/office/drawing/2014/main" id="{A9C970EA-A9A0-4507-9D90-87371E4FDCC1}"/>
              </a:ext>
            </a:extLst>
          </p:cNvPr>
          <p:cNvSpPr/>
          <p:nvPr/>
        </p:nvSpPr>
        <p:spPr>
          <a:xfrm>
            <a:off x="7253160" y="2377916"/>
            <a:ext cx="228600" cy="201899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649CF39C-7B3A-4B92-B8BD-0F29072B5B29}"/>
              </a:ext>
            </a:extLst>
          </p:cNvPr>
          <p:cNvSpPr/>
          <p:nvPr/>
        </p:nvSpPr>
        <p:spPr>
          <a:xfrm rot="5400000">
            <a:off x="6344380" y="3647568"/>
            <a:ext cx="228600" cy="204616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718F5-1276-4719-BE24-E2F534D3923C}"/>
              </a:ext>
            </a:extLst>
          </p:cNvPr>
          <p:cNvSpPr txBox="1"/>
          <p:nvPr/>
        </p:nvSpPr>
        <p:spPr>
          <a:xfrm>
            <a:off x="152400" y="1219200"/>
            <a:ext cx="3657600" cy="619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height: </a:t>
            </a:r>
            <a:r>
              <a:rPr lang="nb-NO" sz="1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 Meter</a:t>
            </a: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width: </a:t>
            </a:r>
            <a:r>
              <a:rPr lang="nb-NO" sz="1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Meter</a:t>
            </a: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Speedlimit: 20KM/t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ail-gating is prohibited.</a:t>
            </a: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follow the light signals!</a:t>
            </a: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OOG transportation surpasing the Max Height/Width, please call us in order to arange alternative entry route:  +47 46835324 </a:t>
            </a: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9B954C-EE50-48FB-8B6A-299BADF20971}"/>
              </a:ext>
            </a:extLst>
          </p:cNvPr>
          <p:cNvSpPr/>
          <p:nvPr/>
        </p:nvSpPr>
        <p:spPr>
          <a:xfrm>
            <a:off x="4876800" y="2878516"/>
            <a:ext cx="533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66EAF40-4B25-4C6D-A165-DF112954C765}"/>
              </a:ext>
            </a:extLst>
          </p:cNvPr>
          <p:cNvCxnSpPr/>
          <p:nvPr/>
        </p:nvCxnSpPr>
        <p:spPr>
          <a:xfrm flipV="1">
            <a:off x="2819400" y="3183316"/>
            <a:ext cx="1950180" cy="779084"/>
          </a:xfrm>
          <a:prstGeom prst="bentConnector3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Inbound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831FA-40B8-42E0-AE84-1C8596CE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52800"/>
            <a:ext cx="6172747" cy="2501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A52B9B-546D-4101-B1FF-BFAB8599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177549"/>
            <a:ext cx="1952071" cy="25374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FBC9B5-7790-442D-93E7-8A45CBB128F2}"/>
              </a:ext>
            </a:extLst>
          </p:cNvPr>
          <p:cNvSpPr/>
          <p:nvPr/>
        </p:nvSpPr>
        <p:spPr>
          <a:xfrm>
            <a:off x="2743200" y="4343400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E7A321C-4F06-443F-B2EE-7B086FD030A8}"/>
              </a:ext>
            </a:extLst>
          </p:cNvPr>
          <p:cNvCxnSpPr>
            <a:cxnSpLocks/>
          </p:cNvCxnSpPr>
          <p:nvPr/>
        </p:nvCxnSpPr>
        <p:spPr>
          <a:xfrm flipV="1">
            <a:off x="3200400" y="3886200"/>
            <a:ext cx="3505200" cy="656168"/>
          </a:xfrm>
          <a:prstGeom prst="bentConnector3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240A12-9927-4E6E-896A-334B273E8420}"/>
              </a:ext>
            </a:extLst>
          </p:cNvPr>
          <p:cNvSpPr txBox="1"/>
          <p:nvPr/>
        </p:nvSpPr>
        <p:spPr>
          <a:xfrm>
            <a:off x="304800" y="612215"/>
            <a:ext cx="8382000" cy="263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up to the Kiosk in one of the 3 inbound &amp; lanes and turn the off engine.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yourself by Swiping your ID card to start registrating gate transactions.  If you do not have an ID card contact the the gate clerks in order to Register/sign 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Card must be visible at all times inside of the terminal.</a:t>
            </a:r>
          </a:p>
          <a:p>
            <a:pPr>
              <a:lnSpc>
                <a:spcPct val="150000"/>
              </a:lnSpc>
            </a:pPr>
            <a:endParaRPr lang="nb-N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gate staff is available to assist if problems occur at the kiosk (gate-in stage). if any information is missing/incorrect </a:t>
            </a:r>
            <a:r>
              <a:rPr lang="nb-NO" sz="1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completing the gate stage, press the «Call clerk» button to the right of the kiosk screen.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00D1A0-6A06-4540-9FD1-744A337CCF35}"/>
              </a:ext>
            </a:extLst>
          </p:cNvPr>
          <p:cNvSpPr/>
          <p:nvPr/>
        </p:nvSpPr>
        <p:spPr>
          <a:xfrm>
            <a:off x="8153400" y="3815867"/>
            <a:ext cx="351871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0BDF805-8BEE-46AB-9F49-D755838B47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38785" y="2990850"/>
            <a:ext cx="609600" cy="571500"/>
          </a:xfrm>
          <a:prstGeom prst="bentConnector3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7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EEDAB3-50C9-4D75-A543-01D21283EDAA}"/>
              </a:ext>
            </a:extLst>
          </p:cNvPr>
          <p:cNvSpPr txBox="1"/>
          <p:nvPr/>
        </p:nvSpPr>
        <p:spPr>
          <a:xfrm>
            <a:off x="152400" y="1066800"/>
            <a:ext cx="426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License plate number.</a:t>
            </a:r>
          </a:p>
          <a:p>
            <a:endParaRPr lang="nb-NO" dirty="0"/>
          </a:p>
          <a:p>
            <a:r>
              <a:rPr lang="nb-NO" dirty="0"/>
              <a:t>Unit Number. </a:t>
            </a:r>
          </a:p>
          <a:p>
            <a:endParaRPr lang="nb-NO" dirty="0"/>
          </a:p>
          <a:p>
            <a:r>
              <a:rPr lang="nb-NO" dirty="0"/>
              <a:t>Location of assignment: </a:t>
            </a:r>
          </a:p>
          <a:p>
            <a:r>
              <a:rPr lang="nb-NO" dirty="0"/>
              <a:t>Eks; D11454 – Stack </a:t>
            </a:r>
            <a:r>
              <a:rPr lang="nb-NO" dirty="0">
                <a:highlight>
                  <a:srgbClr val="00FF00"/>
                </a:highlight>
              </a:rPr>
              <a:t>D1</a:t>
            </a:r>
            <a:r>
              <a:rPr lang="nb-NO" dirty="0"/>
              <a:t> Location </a:t>
            </a:r>
            <a:r>
              <a:rPr lang="nb-NO" dirty="0">
                <a:highlight>
                  <a:srgbClr val="FF0000"/>
                </a:highlight>
              </a:rPr>
              <a:t>14</a:t>
            </a:r>
            <a:r>
              <a:rPr lang="nb-NO" dirty="0"/>
              <a:t> Position5.4</a:t>
            </a:r>
          </a:p>
          <a:p>
            <a:endParaRPr lang="nb-NO" dirty="0"/>
          </a:p>
          <a:p>
            <a:r>
              <a:rPr lang="nb-NO" dirty="0"/>
              <a:t>OOG information:</a:t>
            </a:r>
          </a:p>
          <a:p>
            <a:endParaRPr lang="nb-NO" dirty="0"/>
          </a:p>
          <a:p>
            <a:r>
              <a:rPr lang="nb-NO" dirty="0"/>
              <a:t>IMDG information:</a:t>
            </a:r>
          </a:p>
          <a:p>
            <a:endParaRPr lang="nb-NO" dirty="0"/>
          </a:p>
          <a:p>
            <a:r>
              <a:rPr lang="nb-NO" dirty="0"/>
              <a:t>Damages: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2EC5D-14FC-4EF9-B8DF-0D6F1906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71154"/>
            <a:ext cx="3324225" cy="3962400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2A8C9A6-C8AA-4B07-96E8-D62CE5F20894}"/>
              </a:ext>
            </a:extLst>
          </p:cNvPr>
          <p:cNvCxnSpPr>
            <a:cxnSpLocks/>
          </p:cNvCxnSpPr>
          <p:nvPr/>
        </p:nvCxnSpPr>
        <p:spPr>
          <a:xfrm>
            <a:off x="2286000" y="1295400"/>
            <a:ext cx="2743200" cy="533400"/>
          </a:xfrm>
          <a:prstGeom prst="bentConnector3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708039A-57E7-44D6-AC77-001D17651210}"/>
              </a:ext>
            </a:extLst>
          </p:cNvPr>
          <p:cNvCxnSpPr>
            <a:cxnSpLocks/>
          </p:cNvCxnSpPr>
          <p:nvPr/>
        </p:nvCxnSpPr>
        <p:spPr>
          <a:xfrm>
            <a:off x="1524000" y="1752600"/>
            <a:ext cx="3505200" cy="533400"/>
          </a:xfrm>
          <a:prstGeom prst="bentConnector3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5F3B7A-1375-4241-8B4A-0D6FBAD93970}"/>
              </a:ext>
            </a:extLst>
          </p:cNvPr>
          <p:cNvCxnSpPr>
            <a:cxnSpLocks/>
          </p:cNvCxnSpPr>
          <p:nvPr/>
        </p:nvCxnSpPr>
        <p:spPr>
          <a:xfrm>
            <a:off x="3581400" y="2590800"/>
            <a:ext cx="14478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69EF0C5-74C4-463D-A801-BA78098273FA}"/>
              </a:ext>
            </a:extLst>
          </p:cNvPr>
          <p:cNvCxnSpPr>
            <a:cxnSpLocks/>
          </p:cNvCxnSpPr>
          <p:nvPr/>
        </p:nvCxnSpPr>
        <p:spPr>
          <a:xfrm flipV="1">
            <a:off x="1905000" y="2971800"/>
            <a:ext cx="3124200" cy="457200"/>
          </a:xfrm>
          <a:prstGeom prst="bentConnector3">
            <a:avLst>
              <a:gd name="adj1" fmla="val 40650"/>
            </a:avLst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016D68A-A722-4E2B-BA06-658CBE1D8DBB}"/>
              </a:ext>
            </a:extLst>
          </p:cNvPr>
          <p:cNvCxnSpPr/>
          <p:nvPr/>
        </p:nvCxnSpPr>
        <p:spPr>
          <a:xfrm flipV="1">
            <a:off x="2057400" y="3352800"/>
            <a:ext cx="2971800" cy="685800"/>
          </a:xfrm>
          <a:prstGeom prst="bentConnector3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CD59E1C-325B-429F-AD96-51187154F209}"/>
              </a:ext>
            </a:extLst>
          </p:cNvPr>
          <p:cNvSpPr/>
          <p:nvPr/>
        </p:nvSpPr>
        <p:spPr>
          <a:xfrm>
            <a:off x="228600" y="3810000"/>
            <a:ext cx="1828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5CA39C-57A5-4432-97A2-157E4933D1BA}"/>
              </a:ext>
            </a:extLst>
          </p:cNvPr>
          <p:cNvSpPr/>
          <p:nvPr/>
        </p:nvSpPr>
        <p:spPr>
          <a:xfrm>
            <a:off x="228600" y="3200400"/>
            <a:ext cx="1676400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EE0C25-4C6C-4A19-A0EC-CEE3680CE0B5}"/>
              </a:ext>
            </a:extLst>
          </p:cNvPr>
          <p:cNvSpPr/>
          <p:nvPr/>
        </p:nvSpPr>
        <p:spPr>
          <a:xfrm>
            <a:off x="228600" y="1600200"/>
            <a:ext cx="1295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19B7CB-5DDB-4F76-842A-07B20B1A46D6}"/>
              </a:ext>
            </a:extLst>
          </p:cNvPr>
          <p:cNvSpPr/>
          <p:nvPr/>
        </p:nvSpPr>
        <p:spPr>
          <a:xfrm>
            <a:off x="228600" y="1071154"/>
            <a:ext cx="2057400" cy="414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340150-495E-444E-A1D4-05C2CAFF2A67}"/>
              </a:ext>
            </a:extLst>
          </p:cNvPr>
          <p:cNvSpPr/>
          <p:nvPr/>
        </p:nvSpPr>
        <p:spPr>
          <a:xfrm>
            <a:off x="228600" y="4343400"/>
            <a:ext cx="1828800" cy="416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D6C2AB9-D842-4CDC-9D87-2EA8167F2B17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2057400" y="2895600"/>
            <a:ext cx="5410200" cy="1656160"/>
          </a:xfrm>
          <a:prstGeom prst="bentConnector3">
            <a:avLst>
              <a:gd name="adj1" fmla="val 9413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3B7BEAA-2599-406F-A8DF-56B267FED338}"/>
              </a:ext>
            </a:extLst>
          </p:cNvPr>
          <p:cNvSpPr txBox="1"/>
          <p:nvPr/>
        </p:nvSpPr>
        <p:spPr>
          <a:xfrm>
            <a:off x="228600" y="5181600"/>
            <a:ext cx="804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If any information on the ticket is incorrect, the gate clerks must be contacted before entering the terminal.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Kiosk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Explained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6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7" name="14 Metin kutusu"/>
          <p:cNvSpPr txBox="1"/>
          <p:nvPr/>
        </p:nvSpPr>
        <p:spPr>
          <a:xfrm>
            <a:off x="1295400" y="2514600"/>
            <a:ext cx="6215074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				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sp>
        <p:nvSpPr>
          <p:cNvPr id="8" name="1 Alt Başlık"/>
          <p:cNvSpPr>
            <a:spLocks noGrp="1"/>
          </p:cNvSpPr>
          <p:nvPr>
            <p:ph type="subTitle" idx="1"/>
          </p:nvPr>
        </p:nvSpPr>
        <p:spPr>
          <a:xfrm>
            <a:off x="228600" y="942956"/>
            <a:ext cx="5343532" cy="400056"/>
          </a:xfrm>
        </p:spPr>
        <p:txBody>
          <a:bodyPr>
            <a:normAutofit/>
          </a:bodyPr>
          <a:lstStyle/>
          <a:p>
            <a:endParaRPr lang="tr-TR" sz="1300" dirty="0">
              <a:latin typeface="Helvetica" pitchFamily="34" charset="0"/>
            </a:endParaRPr>
          </a:p>
          <a:p>
            <a:endParaRPr lang="tr-TR" sz="1300" dirty="0">
              <a:latin typeface="Helvetic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DF44E-DADC-4793-A950-47080DD1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762000"/>
            <a:ext cx="9077325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668399">
            <a:off x="4909269" y="1991390"/>
            <a:ext cx="9296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GATE 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514600"/>
            <a:ext cx="113486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GATE OUT</a:t>
            </a:r>
          </a:p>
        </p:txBody>
      </p:sp>
      <p:sp>
        <p:nvSpPr>
          <p:cNvPr id="10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9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zta.govt.nz/resources/traffic-control-devices-manual/sign-specifications/images/r01-01-03-01-nolabels.gif">
            <a:extLst>
              <a:ext uri="{FF2B5EF4-FFF2-40B4-BE49-F238E27FC236}">
                <a16:creationId xmlns:a16="http://schemas.microsoft.com/office/drawing/2014/main" id="{B96EE8B0-761A-4087-840D-37ED5A9C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4481"/>
            <a:ext cx="2492857" cy="233037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96F0F-DBF2-4078-B36A-C54A2EBBE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400"/>
            <a:ext cx="2521785" cy="2241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63E02-ABCF-41E8-AB7F-64FEDEB92972}"/>
              </a:ext>
            </a:extLst>
          </p:cNvPr>
          <p:cNvSpPr txBox="1"/>
          <p:nvPr/>
        </p:nvSpPr>
        <p:spPr>
          <a:xfrm>
            <a:off x="4279336" y="137160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Limit 30 KM inside terminal</a:t>
            </a:r>
          </a:p>
          <a:p>
            <a:endParaRPr lang="nb-NO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use of phone !</a:t>
            </a:r>
            <a:endParaRPr lang="nb-NO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0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170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sp>
        <p:nvSpPr>
          <p:cNvPr id="8" name="1 Alt Başlık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5072098" cy="400056"/>
          </a:xfrm>
        </p:spPr>
        <p:txBody>
          <a:bodyPr>
            <a:normAutofit/>
          </a:bodyPr>
          <a:lstStyle/>
          <a:p>
            <a:endParaRPr lang="tr-TR" sz="1300" dirty="0">
              <a:latin typeface="Helvetica" pitchFamily="34" charset="0"/>
            </a:endParaRPr>
          </a:p>
          <a:p>
            <a:endParaRPr lang="tr-TR" sz="1300" dirty="0">
              <a:latin typeface="Helvetica" pitchFamily="34" charset="0"/>
            </a:endParaRPr>
          </a:p>
          <a:p>
            <a:endParaRPr lang="tr-TR" sz="1300" dirty="0">
              <a:latin typeface="Helvetica" pitchFamily="34" charset="0"/>
            </a:endParaRPr>
          </a:p>
        </p:txBody>
      </p:sp>
      <p:pic>
        <p:nvPicPr>
          <p:cNvPr id="18" name="Picture 2" descr="http://www.energyinsuranceagency.com/wp-content/uploads/2012/05/services-hardh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2057400" cy="1594485"/>
          </a:xfrm>
          <a:prstGeom prst="rect">
            <a:avLst/>
          </a:prstGeom>
          <a:noFill/>
        </p:spPr>
      </p:pic>
      <p:pic>
        <p:nvPicPr>
          <p:cNvPr id="19" name="Picture 4" descr="http://alredhaadvertising.com/wp-content/uploads/2012/03/Safety-Vest.jpg"/>
          <p:cNvPicPr>
            <a:picLocks noChangeAspect="1" noChangeArrowheads="1"/>
          </p:cNvPicPr>
          <p:nvPr/>
        </p:nvPicPr>
        <p:blipFill>
          <a:blip r:embed="rId3" cstate="print"/>
          <a:srcRect l="12467" t="9894" r="7845" b="8836"/>
          <a:stretch>
            <a:fillRect/>
          </a:stretch>
        </p:blipFill>
        <p:spPr bwMode="auto">
          <a:xfrm>
            <a:off x="1295400" y="2766073"/>
            <a:ext cx="1524000" cy="1272527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 rot="5400000">
            <a:off x="3695700" y="1431786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5400000">
            <a:off x="3771900" y="2983236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1447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Hard Hat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28194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Reflective      Safety Jacket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4F112F-4099-44AA-875F-0E4C3D14B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4267201"/>
            <a:ext cx="1905000" cy="1570914"/>
          </a:xfrm>
          <a:prstGeom prst="rect">
            <a:avLst/>
          </a:prstGeom>
        </p:spPr>
      </p:pic>
      <p:sp>
        <p:nvSpPr>
          <p:cNvPr id="11" name="Down Arrow 20">
            <a:extLst>
              <a:ext uri="{FF2B5EF4-FFF2-40B4-BE49-F238E27FC236}">
                <a16:creationId xmlns:a16="http://schemas.microsoft.com/office/drawing/2014/main" id="{F6D53863-C153-4327-B85C-D6EA0D75BD91}"/>
              </a:ext>
            </a:extLst>
          </p:cNvPr>
          <p:cNvSpPr/>
          <p:nvPr/>
        </p:nvSpPr>
        <p:spPr>
          <a:xfrm rot="5400000">
            <a:off x="3771900" y="45339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F1775-5B51-4529-BC89-3EBAA2493EC3}"/>
              </a:ext>
            </a:extLst>
          </p:cNvPr>
          <p:cNvSpPr txBox="1"/>
          <p:nvPr/>
        </p:nvSpPr>
        <p:spPr>
          <a:xfrm>
            <a:off x="5867400" y="4648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/>
              <a:t>Safety Shoes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554DF-A572-4231-BDC8-52C4C9347BAD}"/>
              </a:ext>
            </a:extLst>
          </p:cNvPr>
          <p:cNvSpPr txBox="1"/>
          <p:nvPr/>
        </p:nvSpPr>
        <p:spPr>
          <a:xfrm>
            <a:off x="39624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286277" y="653534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Gear Inside Terminal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457200" y="1371600"/>
            <a:ext cx="8465519" cy="4579919"/>
            <a:chOff x="762000" y="762000"/>
            <a:chExt cx="8465519" cy="45799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EF5FD3-3197-4EE0-A740-2A70081AA3C9}"/>
                </a:ext>
              </a:extLst>
            </p:cNvPr>
            <p:cNvSpPr txBox="1"/>
            <p:nvPr/>
          </p:nvSpPr>
          <p:spPr>
            <a:xfrm>
              <a:off x="5537607" y="863770"/>
              <a:ext cx="3689912" cy="4478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Always park straight in truck lane</a:t>
              </a:r>
            </a:p>
            <a:p>
              <a:endPara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Licence plate has to be visable for RTG driver, on roof/back end of cabin</a:t>
              </a:r>
            </a:p>
            <a:p>
              <a:endPara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Insure twist locks are correctly unlocked before delivery</a:t>
              </a:r>
            </a:p>
            <a:p>
              <a:endPara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Locking devices must be in such condition that prevents their twisting during receipt/delivery</a:t>
              </a:r>
            </a:p>
            <a:p>
              <a:endPara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 outside truck in front of chassis between truck and crane</a:t>
              </a:r>
            </a:p>
            <a:p>
              <a:endPara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Always be visible for crane driver at all times</a:t>
              </a:r>
            </a:p>
            <a:p>
              <a:endPara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b-NO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crane driver by using signals</a:t>
              </a:r>
              <a:endParaRPr lang="en-GB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up 4"/>
            <p:cNvGrpSpPr/>
            <p:nvPr/>
          </p:nvGrpSpPr>
          <p:grpSpPr>
            <a:xfrm>
              <a:off x="762000" y="762000"/>
              <a:ext cx="3821041" cy="4579919"/>
              <a:chOff x="762000" y="762000"/>
              <a:chExt cx="3821041" cy="501014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CD5D428-BCA8-4CA7-9B39-E6656F1FA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3378325"/>
                <a:ext cx="3821041" cy="2393824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F98526B-E6A4-4C31-8E94-5592DEF22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762000"/>
                <a:ext cx="3821041" cy="2549647"/>
              </a:xfrm>
              <a:prstGeom prst="rect">
                <a:avLst/>
              </a:prstGeom>
            </p:spPr>
          </p:pic>
        </p:grpSp>
      </p:grpSp>
      <p:grpSp>
        <p:nvGrpSpPr>
          <p:cNvPr id="2" name="Grup 1"/>
          <p:cNvGrpSpPr/>
          <p:nvPr/>
        </p:nvGrpSpPr>
        <p:grpSpPr>
          <a:xfrm>
            <a:off x="4362650" y="1449248"/>
            <a:ext cx="774477" cy="4418152"/>
            <a:chOff x="4328932" y="533400"/>
            <a:chExt cx="858456" cy="5355312"/>
          </a:xfrm>
        </p:grpSpPr>
        <p:sp>
          <p:nvSpPr>
            <p:cNvPr id="14" name="Down Arrow 4">
              <a:extLst>
                <a:ext uri="{FF2B5EF4-FFF2-40B4-BE49-F238E27FC236}">
                  <a16:creationId xmlns:a16="http://schemas.microsoft.com/office/drawing/2014/main" id="{2C0FCA74-22F9-443A-917C-83830AD3921B}"/>
                </a:ext>
              </a:extLst>
            </p:cNvPr>
            <p:cNvSpPr/>
            <p:nvPr/>
          </p:nvSpPr>
          <p:spPr>
            <a:xfrm rot="5400000">
              <a:off x="4543456" y="5251532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6" name="Down Arrow 4">
              <a:extLst>
                <a:ext uri="{FF2B5EF4-FFF2-40B4-BE49-F238E27FC236}">
                  <a16:creationId xmlns:a16="http://schemas.microsoft.com/office/drawing/2014/main" id="{AED93EEB-5F02-40BC-ACA1-85D16D4B07E3}"/>
                </a:ext>
              </a:extLst>
            </p:cNvPr>
            <p:cNvSpPr/>
            <p:nvPr/>
          </p:nvSpPr>
          <p:spPr>
            <a:xfrm rot="5400000">
              <a:off x="4550208" y="4509876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7" name="Down Arrow 4">
              <a:extLst>
                <a:ext uri="{FF2B5EF4-FFF2-40B4-BE49-F238E27FC236}">
                  <a16:creationId xmlns:a16="http://schemas.microsoft.com/office/drawing/2014/main" id="{CFFE177B-73EA-433B-84A1-3A2BCA1758AD}"/>
                </a:ext>
              </a:extLst>
            </p:cNvPr>
            <p:cNvSpPr/>
            <p:nvPr/>
          </p:nvSpPr>
          <p:spPr>
            <a:xfrm rot="5400000">
              <a:off x="4550208" y="3690671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8" name="Down Arrow 4">
              <a:extLst>
                <a:ext uri="{FF2B5EF4-FFF2-40B4-BE49-F238E27FC236}">
                  <a16:creationId xmlns:a16="http://schemas.microsoft.com/office/drawing/2014/main" id="{B884A996-0D01-4EFF-AF87-CB71443FA38C}"/>
                </a:ext>
              </a:extLst>
            </p:cNvPr>
            <p:cNvSpPr/>
            <p:nvPr/>
          </p:nvSpPr>
          <p:spPr>
            <a:xfrm rot="5400000">
              <a:off x="4550208" y="2785204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9" name="Down Arrow 4">
              <a:extLst>
                <a:ext uri="{FF2B5EF4-FFF2-40B4-BE49-F238E27FC236}">
                  <a16:creationId xmlns:a16="http://schemas.microsoft.com/office/drawing/2014/main" id="{6E3600E1-F437-41E1-BB19-01DE85EEFBE0}"/>
                </a:ext>
              </a:extLst>
            </p:cNvPr>
            <p:cNvSpPr/>
            <p:nvPr/>
          </p:nvSpPr>
          <p:spPr>
            <a:xfrm rot="5400000">
              <a:off x="4543456" y="1797855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0" name="Down Arrow 4">
              <a:extLst>
                <a:ext uri="{FF2B5EF4-FFF2-40B4-BE49-F238E27FC236}">
                  <a16:creationId xmlns:a16="http://schemas.microsoft.com/office/drawing/2014/main" id="{60BC65F0-BFA7-4A68-A1E7-B12460092D41}"/>
                </a:ext>
              </a:extLst>
            </p:cNvPr>
            <p:cNvSpPr/>
            <p:nvPr/>
          </p:nvSpPr>
          <p:spPr>
            <a:xfrm rot="5400000">
              <a:off x="4543456" y="953402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8" name="Down Arrow 4">
              <a:extLst>
                <a:ext uri="{FF2B5EF4-FFF2-40B4-BE49-F238E27FC236}">
                  <a16:creationId xmlns:a16="http://schemas.microsoft.com/office/drawing/2014/main" id="{778A7ED9-236E-4211-B0FF-4F911F22A935}"/>
                </a:ext>
              </a:extLst>
            </p:cNvPr>
            <p:cNvSpPr/>
            <p:nvPr/>
          </p:nvSpPr>
          <p:spPr>
            <a:xfrm rot="5400000">
              <a:off x="4550208" y="318876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4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/>
          <p:nvPr/>
        </p:nvSpPr>
        <p:spPr>
          <a:xfrm>
            <a:off x="286277" y="653534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Delivery of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RTG Crane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1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8" name="1 Alt Başlık"/>
          <p:cNvSpPr>
            <a:spLocks noGrp="1"/>
          </p:cNvSpPr>
          <p:nvPr>
            <p:ph type="subTitle" idx="1"/>
          </p:nvPr>
        </p:nvSpPr>
        <p:spPr>
          <a:xfrm>
            <a:off x="914400" y="152400"/>
            <a:ext cx="7086600" cy="381000"/>
          </a:xfrm>
        </p:spPr>
        <p:txBody>
          <a:bodyPr>
            <a:normAutofit/>
          </a:bodyPr>
          <a:lstStyle/>
          <a:p>
            <a:pPr algn="ctr"/>
            <a:endParaRPr lang="tr-TR" sz="1300" dirty="0">
              <a:latin typeface="Helvetica" pitchFamily="34" charset="0"/>
            </a:endParaRPr>
          </a:p>
          <a:p>
            <a:pPr algn="ctr"/>
            <a:endParaRPr lang="tr-TR" sz="1300" dirty="0">
              <a:latin typeface="Helvetica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259772" y="228600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YILPORT  OSLO –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Choise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/>
          <p:nvPr/>
        </p:nvSpPr>
        <p:spPr>
          <a:xfrm>
            <a:off x="286277" y="653534"/>
            <a:ext cx="803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Delivery of </a:t>
            </a:r>
            <a:r>
              <a:rPr lang="tr-T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RTG Crane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 24"/>
          <p:cNvGrpSpPr/>
          <p:nvPr/>
        </p:nvGrpSpPr>
        <p:grpSpPr>
          <a:xfrm>
            <a:off x="463119" y="1371601"/>
            <a:ext cx="3809944" cy="4579918"/>
            <a:chOff x="463118" y="1298833"/>
            <a:chExt cx="3996889" cy="4781550"/>
          </a:xfrm>
        </p:grpSpPr>
        <p:pic>
          <p:nvPicPr>
            <p:cNvPr id="26" name="Picture 12">
              <a:extLst>
                <a:ext uri="{FF2B5EF4-FFF2-40B4-BE49-F238E27FC236}">
                  <a16:creationId xmlns:a16="http://schemas.microsoft.com/office/drawing/2014/main" id="{FB6D300D-8D0E-4805-A9DC-0A1629B73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18" y="1298833"/>
              <a:ext cx="3996889" cy="2258115"/>
            </a:xfrm>
            <a:prstGeom prst="rect">
              <a:avLst/>
            </a:prstGeom>
          </p:spPr>
        </p:pic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27C5D02B-D86E-4AC8-8BFD-3E129B03C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98" y="3706041"/>
              <a:ext cx="3984909" cy="2374342"/>
            </a:xfrm>
            <a:prstGeom prst="rect">
              <a:avLst/>
            </a:prstGeom>
          </p:spPr>
        </p:pic>
      </p:grpSp>
      <p:grpSp>
        <p:nvGrpSpPr>
          <p:cNvPr id="28" name="Grup 27"/>
          <p:cNvGrpSpPr/>
          <p:nvPr/>
        </p:nvGrpSpPr>
        <p:grpSpPr>
          <a:xfrm>
            <a:off x="4322257" y="2216562"/>
            <a:ext cx="808779" cy="2887978"/>
            <a:chOff x="4835334" y="2216562"/>
            <a:chExt cx="866534" cy="2887978"/>
          </a:xfrm>
        </p:grpSpPr>
        <p:sp>
          <p:nvSpPr>
            <p:cNvPr id="29" name="Down Arrow 4">
              <a:extLst>
                <a:ext uri="{FF2B5EF4-FFF2-40B4-BE49-F238E27FC236}">
                  <a16:creationId xmlns:a16="http://schemas.microsoft.com/office/drawing/2014/main" id="{16CB7809-95C3-43E5-A995-92F9978724AF}"/>
                </a:ext>
              </a:extLst>
            </p:cNvPr>
            <p:cNvSpPr/>
            <p:nvPr/>
          </p:nvSpPr>
          <p:spPr>
            <a:xfrm rot="5400000">
              <a:off x="5049858" y="4467360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0" name="Down Arrow 4">
              <a:extLst>
                <a:ext uri="{FF2B5EF4-FFF2-40B4-BE49-F238E27FC236}">
                  <a16:creationId xmlns:a16="http://schemas.microsoft.com/office/drawing/2014/main" id="{CB67AC23-3E2F-42F4-BF4E-27EA6C7B5EEB}"/>
                </a:ext>
              </a:extLst>
            </p:cNvPr>
            <p:cNvSpPr/>
            <p:nvPr/>
          </p:nvSpPr>
          <p:spPr>
            <a:xfrm rot="5400000">
              <a:off x="5064688" y="2002038"/>
              <a:ext cx="422656" cy="851704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1" name="TextBox 14">
            <a:extLst>
              <a:ext uri="{FF2B5EF4-FFF2-40B4-BE49-F238E27FC236}">
                <a16:creationId xmlns:a16="http://schemas.microsoft.com/office/drawing/2014/main" id="{DDA1B43C-EA2B-4813-8CDC-39EEA9886771}"/>
              </a:ext>
            </a:extLst>
          </p:cNvPr>
          <p:cNvSpPr txBox="1"/>
          <p:nvPr/>
        </p:nvSpPr>
        <p:spPr>
          <a:xfrm>
            <a:off x="5226715" y="2062762"/>
            <a:ext cx="30149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lock twist locks before spreader is clear of container when receiving unit</a:t>
            </a: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communication with RTG driver  needed, use intercom</a:t>
            </a:r>
          </a:p>
          <a:p>
            <a:endParaRPr lang="nb-NO" sz="15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8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7150">
          <a:solidFill>
            <a:srgbClr val="7030A0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</TotalTime>
  <Words>763</Words>
  <Application>Microsoft Office PowerPoint</Application>
  <PresentationFormat>On-screen Show (4:3)</PresentationFormat>
  <Paragraphs>137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Swis721 Cn BT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YILPORT Oslo</dc:creator>
  <cp:lastModifiedBy>Bjørn ENGELSEN</cp:lastModifiedBy>
  <cp:revision>310</cp:revision>
  <cp:lastPrinted>2018-01-03T13:14:14Z</cp:lastPrinted>
  <dcterms:created xsi:type="dcterms:W3CDTF">2015-01-22T16:26:32Z</dcterms:created>
  <dcterms:modified xsi:type="dcterms:W3CDTF">2018-03-06T21:30:59Z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